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3"/>
  </p:sldMasterIdLst>
  <p:notesMasterIdLst>
    <p:notesMasterId r:id="rId16"/>
  </p:notesMasterIdLst>
  <p:sldIdLst>
    <p:sldId id="256" r:id="rId4"/>
    <p:sldId id="609" r:id="rId5"/>
    <p:sldId id="620" r:id="rId6"/>
    <p:sldId id="621" r:id="rId7"/>
    <p:sldId id="612" r:id="rId8"/>
    <p:sldId id="613" r:id="rId9"/>
    <p:sldId id="615" r:id="rId10"/>
    <p:sldId id="616" r:id="rId11"/>
    <p:sldId id="617" r:id="rId12"/>
    <p:sldId id="618" r:id="rId13"/>
    <p:sldId id="619" r:id="rId14"/>
    <p:sldId id="345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FF2600"/>
    <a:srgbClr val="0096FF"/>
    <a:srgbClr val="8497B0"/>
    <a:srgbClr val="D6DCE5"/>
    <a:srgbClr val="2300E6"/>
    <a:srgbClr val="79FF63"/>
    <a:srgbClr val="FBE000"/>
    <a:srgbClr val="EC006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497E4B-573F-4A1A-A0E2-0E73C1DDF38C}" v="11" dt="2023-05-05T07:12:04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テーマ スタイル 1 - アクセント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474"/>
    <p:restoredTop sz="83939"/>
  </p:normalViewPr>
  <p:slideViewPr>
    <p:cSldViewPr snapToGrid="0" snapToObjects="1">
      <p:cViewPr varScale="1">
        <p:scale>
          <a:sx n="30" d="100"/>
          <a:sy n="30" d="100"/>
        </p:scale>
        <p:origin x="99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8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21" Type="http://schemas.microsoft.com/office/2016/11/relationships/changesInfo" Target="changesInfos/changesInfo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19238901 明石　華実" userId="ee44ca9f-3420-46b6-ae17-14103a5f0a66" providerId="ADAL" clId="{AABCA57A-57F9-7041-916C-985B9AD5EEAD}"/>
    <pc:docChg chg="undo custSel modSld">
      <pc:chgData name="19238901 明石　華実" userId="ee44ca9f-3420-46b6-ae17-14103a5f0a66" providerId="ADAL" clId="{AABCA57A-57F9-7041-916C-985B9AD5EEAD}" dt="2022-06-06T12:15:49.255" v="28" actId="1036"/>
      <pc:docMkLst>
        <pc:docMk/>
      </pc:docMkLst>
      <pc:sldChg chg="modSp mod">
        <pc:chgData name="19238901 明石　華実" userId="ee44ca9f-3420-46b6-ae17-14103a5f0a66" providerId="ADAL" clId="{AABCA57A-57F9-7041-916C-985B9AD5EEAD}" dt="2022-06-06T12:15:49.255" v="28" actId="1036"/>
        <pc:sldMkLst>
          <pc:docMk/>
          <pc:sldMk cId="2723858017" sldId="256"/>
        </pc:sldMkLst>
        <pc:spChg chg="mod">
          <ac:chgData name="19238901 明石　華実" userId="ee44ca9f-3420-46b6-ae17-14103a5f0a66" providerId="ADAL" clId="{AABCA57A-57F9-7041-916C-985B9AD5EEAD}" dt="2022-06-06T12:15:49.255" v="28" actId="1036"/>
          <ac:spMkLst>
            <pc:docMk/>
            <pc:sldMk cId="2723858017" sldId="256"/>
            <ac:spMk id="3" creationId="{6CBE9480-AB26-C34D-84DC-B42F624361AE}"/>
          </ac:spMkLst>
        </pc:spChg>
      </pc:sldChg>
    </pc:docChg>
  </pc:docChgLst>
  <pc:docChgLst>
    <pc:chgData name="19238901 明石　華実" userId="S::19238901@edu.cc.saga-u.ac.jp::ee44ca9f-3420-46b6-ae17-14103a5f0a66" providerId="AD" clId="Web-{B9B61185-DC16-4FF6-955D-534CE3D28A4F}"/>
    <pc:docChg chg="addSld delSld modSld">
      <pc:chgData name="19238901 明石　華実" userId="S::19238901@edu.cc.saga-u.ac.jp::ee44ca9f-3420-46b6-ae17-14103a5f0a66" providerId="AD" clId="Web-{B9B61185-DC16-4FF6-955D-534CE3D28A4F}" dt="2022-10-28T07:39:32.535" v="69"/>
      <pc:docMkLst>
        <pc:docMk/>
      </pc:docMkLst>
      <pc:sldChg chg="addSp delSp modSp add replId delAnim">
        <pc:chgData name="19238901 明石　華実" userId="S::19238901@edu.cc.saga-u.ac.jp::ee44ca9f-3420-46b6-ae17-14103a5f0a66" providerId="AD" clId="Web-{B9B61185-DC16-4FF6-955D-534CE3D28A4F}" dt="2022-10-28T07:39:32.535" v="69"/>
        <pc:sldMkLst>
          <pc:docMk/>
          <pc:sldMk cId="2116372160" sldId="615"/>
        </pc:sldMkLst>
        <pc:spChg chg="add mod">
          <ac:chgData name="19238901 明石　華実" userId="S::19238901@edu.cc.saga-u.ac.jp::ee44ca9f-3420-46b6-ae17-14103a5f0a66" providerId="AD" clId="Web-{B9B61185-DC16-4FF6-955D-534CE3D28A4F}" dt="2022-10-28T07:38:57.502" v="68" actId="1076"/>
          <ac:spMkLst>
            <pc:docMk/>
            <pc:sldMk cId="2116372160" sldId="615"/>
            <ac:spMk id="2" creationId="{F04C17A7-ED63-5324-ADA7-9ECE9A3EBB82}"/>
          </ac:spMkLst>
        </pc:spChg>
        <pc:spChg chg="mod">
          <ac:chgData name="19238901 明石　華実" userId="S::19238901@edu.cc.saga-u.ac.jp::ee44ca9f-3420-46b6-ae17-14103a5f0a66" providerId="AD" clId="Web-{B9B61185-DC16-4FF6-955D-534CE3D28A4F}" dt="2022-10-28T07:38:16.939" v="61" actId="20577"/>
          <ac:spMkLst>
            <pc:docMk/>
            <pc:sldMk cId="2116372160" sldId="615"/>
            <ac:spMk id="17" creationId="{97641AE7-27B4-936B-8B6B-FEF2080690A4}"/>
          </ac:spMkLst>
        </pc:spChg>
        <pc:picChg chg="del mod">
          <ac:chgData name="19238901 明石　華実" userId="S::19238901@edu.cc.saga-u.ac.jp::ee44ca9f-3420-46b6-ae17-14103a5f0a66" providerId="AD" clId="Web-{B9B61185-DC16-4FF6-955D-534CE3D28A4F}" dt="2022-10-28T07:39:32.535" v="69"/>
          <ac:picMkLst>
            <pc:docMk/>
            <pc:sldMk cId="2116372160" sldId="615"/>
            <ac:picMk id="3" creationId="{ECC4D35E-2FA9-8FD0-4878-2E283074ADE4}"/>
          </ac:picMkLst>
        </pc:picChg>
      </pc:sldChg>
      <pc:sldChg chg="new del">
        <pc:chgData name="19238901 明石　華実" userId="S::19238901@edu.cc.saga-u.ac.jp::ee44ca9f-3420-46b6-ae17-14103a5f0a66" providerId="AD" clId="Web-{B9B61185-DC16-4FF6-955D-534CE3D28A4F}" dt="2022-10-28T07:37:13.688" v="18"/>
        <pc:sldMkLst>
          <pc:docMk/>
          <pc:sldMk cId="2840574683" sldId="616"/>
        </pc:sldMkLst>
      </pc:sldChg>
    </pc:docChg>
  </pc:docChgLst>
  <pc:docChgLst>
    <pc:chgData name="Akashi Haru" userId="82a3d6f80f39c002" providerId="LiveId" clId="{42497E4B-573F-4A1A-A0E2-0E73C1DDF38C}"/>
    <pc:docChg chg="delSld">
      <pc:chgData name="Akashi Haru" userId="82a3d6f80f39c002" providerId="LiveId" clId="{42497E4B-573F-4A1A-A0E2-0E73C1DDF38C}" dt="2023-05-05T07:11:52.504" v="0" actId="47"/>
      <pc:docMkLst>
        <pc:docMk/>
      </pc:docMkLst>
      <pc:sldChg chg="del">
        <pc:chgData name="Akashi Haru" userId="82a3d6f80f39c002" providerId="LiveId" clId="{42497E4B-573F-4A1A-A0E2-0E73C1DDF38C}" dt="2023-05-05T07:11:52.504" v="0" actId="47"/>
        <pc:sldMkLst>
          <pc:docMk/>
          <pc:sldMk cId="760692317" sldId="604"/>
        </pc:sldMkLst>
      </pc:sldChg>
    </pc:docChg>
  </pc:docChgLst>
</pc:chgInfo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5CD6-65A6-884F-BFAE-0CD43BA2F985}" type="datetimeFigureOut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73C71-927B-0448-B2BF-188A4E19F9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183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1872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6441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4437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1848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817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1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0.2</a:t>
            </a:r>
            <a:r>
              <a:rPr kumimoji="1" lang="ja-JP" altLang="en-US" sz="1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秒で移動方向を切り替え</a:t>
            </a:r>
            <a:endParaRPr kumimoji="1" lang="en-US" altLang="ja-JP" sz="1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3192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6277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91928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8797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MS Gothic" panose="020B0609070205080204" pitchFamily="49" charset="-128"/>
                <a:ea typeface="MS Gothic" panose="020B0609070205080204" pitchFamily="49" charset="-128"/>
              </a:defRPr>
            </a:lvl1pPr>
          </a:lstStyle>
          <a:p>
            <a:r>
              <a:rPr lang="en-US" altLang="ja-JP" dirty="0"/>
              <a:t>Z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A133-7477-F140-9B34-745D4DB664C2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214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9CB8E-8B9B-BC41-BB78-6C5B9211A414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244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DA5D0-CC1E-A047-A09C-14CAF201412D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1008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631E4-089B-AF45-B351-C8AD2CD8E067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3383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6EA64-F3BA-5545-B575-031428789BCF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35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44EE-5A0E-9443-8056-AD64DF1A623B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196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D519-1940-144B-AEDE-FC33A9EB64A5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9011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74986-37B8-A74D-8CA0-29C90CDBFE9D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301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81C-2F2A-D34F-A27D-F256D0110F94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14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77988-6DD9-C347-9983-45FA6E17E0BD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755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A249-DA50-2149-861A-F89A9B624361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4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CBECC-6F3B-0D47-BBB6-768D62C1F7E3}" type="datetime1">
              <a:rPr kumimoji="1" lang="ja-JP" altLang="en-US" smtClean="0"/>
              <a:t>2023/5/5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72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MS Gothic" panose="020B0609070205080204" pitchFamily="49" charset="-128"/>
          <a:ea typeface="MS Gothic" panose="020B0609070205080204" pitchFamily="49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4.mp4"/><Relationship Id="rId7" Type="http://schemas.openxmlformats.org/officeDocument/2006/relationships/image" Target="../media/image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福田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Yeoh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ゼミ</a:t>
            </a:r>
            <a:b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進捗報告</a:t>
            </a:r>
            <a:r>
              <a:rPr kumimoji="1" lang="en-US" altLang="ja-JP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ja-JP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kumimoji="1" lang="en-US" altLang="ja-JP">
                <a:latin typeface="Times New Roman" panose="02020603050405020304" pitchFamily="18" charset="0"/>
                <a:cs typeface="Times New Roman" panose="02020603050405020304" pitchFamily="18" charset="0"/>
              </a:rPr>
              <a:t>/11)</a:t>
            </a:r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CBE9480-AB26-C34D-84DC-B42F62436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254" y="3908347"/>
            <a:ext cx="7133492" cy="2233036"/>
          </a:xfrm>
        </p:spPr>
        <p:txBody>
          <a:bodyPr>
            <a:noAutofit/>
          </a:bodyPr>
          <a:lstStyle/>
          <a:p>
            <a:r>
              <a:rPr kumimoji="1" lang="ja-JP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佐賀大学　理工学部　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kumimoji="1" lang="ja-JP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研究室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ja-JP" altLang="en-US" sz="2400" dirty="0"/>
              <a:t>指導教員：	福田 修 教授</a:t>
            </a:r>
          </a:p>
          <a:p>
            <a:r>
              <a:rPr lang="ja-JP" altLang="en-US" dirty="0"/>
              <a:t>			</a:t>
            </a:r>
            <a:r>
              <a:rPr lang="en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ja-JP" altLang="en-US" dirty="0"/>
          </a:p>
        </p:txBody>
      </p:sp>
      <p:sp>
        <p:nvSpPr>
          <p:cNvPr id="7" name="スライド番号プレースホルダー 2">
            <a:extLst>
              <a:ext uri="{FF2B5EF4-FFF2-40B4-BE49-F238E27FC236}">
                <a16:creationId xmlns:a16="http://schemas.microsoft.com/office/drawing/2014/main" id="{3DC9F5C9-154A-CE9A-4BA5-0F55C76FE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3858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画面収録 2022-11-10 19.23.11">
            <a:hlinkClick r:id="" action="ppaction://media"/>
            <a:extLst>
              <a:ext uri="{FF2B5EF4-FFF2-40B4-BE49-F238E27FC236}">
                <a16:creationId xmlns:a16="http://schemas.microsoft.com/office/drawing/2014/main" id="{BDA8715E-DE04-FFFC-02CC-A8E288C7C6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ブックマーク 1" time="16975.4371"/>
                    <p14:bmk name="ブックマーク 2" time="30717.4371"/>
                  </p14:bmkLst>
                </p14:media>
              </p:ext>
            </p:extLst>
          </p:nvPr>
        </p:nvPicPr>
        <p:blipFill rotWithShape="1">
          <a:blip r:embed="rId7"/>
          <a:srcRect l="6746" t="8281" r="67810" b="57340"/>
          <a:stretch>
            <a:fillRect/>
          </a:stretch>
        </p:blipFill>
        <p:spPr>
          <a:xfrm>
            <a:off x="427929" y="843436"/>
            <a:ext cx="2871727" cy="2425071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モータ制御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G_0592_VyFm2F.mp4">
            <a:hlinkClick r:id="" action="ppaction://media"/>
            <a:extLst>
              <a:ext uri="{FF2B5EF4-FFF2-40B4-BE49-F238E27FC236}">
                <a16:creationId xmlns:a16="http://schemas.microsoft.com/office/drawing/2014/main" id="{70950EDE-772F-039C-AECB-A63D5FE705A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28796" t="52456" r="40954" b="643"/>
          <a:stretch/>
        </p:blipFill>
        <p:spPr>
          <a:xfrm rot="5400000">
            <a:off x="3319636" y="1150911"/>
            <a:ext cx="5706824" cy="4977107"/>
          </a:xfrm>
          <a:prstGeom prst="rect">
            <a:avLst/>
          </a:prstGeom>
        </p:spPr>
      </p:pic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4920F406-AD14-5B8D-C7DF-9710D3AD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740C91D0-D58F-02B5-0CC9-7AA3808C3965}"/>
              </a:ext>
            </a:extLst>
          </p:cNvPr>
          <p:cNvSpPr txBox="1"/>
          <p:nvPr/>
        </p:nvSpPr>
        <p:spPr>
          <a:xfrm>
            <a:off x="414482" y="840838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/>
              <a:t>入力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EBEBFDA4-D497-25AA-38B1-84B2734B6B1B}"/>
              </a:ext>
            </a:extLst>
          </p:cNvPr>
          <p:cNvSpPr txBox="1"/>
          <p:nvPr/>
        </p:nvSpPr>
        <p:spPr>
          <a:xfrm>
            <a:off x="3684494" y="772605"/>
            <a:ext cx="6463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/>
              <a:t>出力</a:t>
            </a: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789D84A7-0A0D-FCC3-2FA2-01E4C1ECC949}"/>
              </a:ext>
            </a:extLst>
          </p:cNvPr>
          <p:cNvGrpSpPr/>
          <p:nvPr/>
        </p:nvGrpSpPr>
        <p:grpSpPr>
          <a:xfrm>
            <a:off x="608480" y="4478812"/>
            <a:ext cx="2510624" cy="1781357"/>
            <a:chOff x="3168066" y="4577480"/>
            <a:chExt cx="2510624" cy="1781357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608F4E0D-F968-0DAF-84DD-B4C135B61589}"/>
                </a:ext>
              </a:extLst>
            </p:cNvPr>
            <p:cNvSpPr txBox="1"/>
            <p:nvPr/>
          </p:nvSpPr>
          <p:spPr>
            <a:xfrm>
              <a:off x="3624922" y="4577480"/>
              <a:ext cx="159691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HAPPY</a:t>
              </a:r>
              <a:endParaRPr kumimoji="1" lang="ja-JP" altLang="en-US" sz="32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CE98AF19-C2AF-7969-9B27-3BAAEBB5EA93}"/>
                </a:ext>
              </a:extLst>
            </p:cNvPr>
            <p:cNvSpPr txBox="1"/>
            <p:nvPr/>
          </p:nvSpPr>
          <p:spPr>
            <a:xfrm>
              <a:off x="3168066" y="5158508"/>
              <a:ext cx="2510624" cy="1200329"/>
            </a:xfrm>
            <a:prstGeom prst="rect">
              <a:avLst/>
            </a:prstGeom>
            <a:solidFill>
              <a:srgbClr val="EC0069"/>
            </a:solidFill>
          </p:spPr>
          <p:txBody>
            <a:bodyPr wrap="square" rtlCol="0">
              <a:spAutoFit/>
            </a:bodyPr>
            <a:lstStyle/>
            <a:p>
              <a:endParaRPr kumimoji="1" lang="en-US" altLang="ja-JP" sz="2400" dirty="0"/>
            </a:p>
            <a:p>
              <a:endParaRPr kumimoji="1" lang="en-US" altLang="ja-JP" sz="2400" dirty="0"/>
            </a:p>
            <a:p>
              <a:endParaRPr kumimoji="1" lang="ja-JP" altLang="en-US" sz="2400"/>
            </a:p>
          </p:txBody>
        </p:sp>
      </p:grp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3522E21A-B9C3-B30B-7445-D71FD4767165}"/>
              </a:ext>
            </a:extLst>
          </p:cNvPr>
          <p:cNvGrpSpPr/>
          <p:nvPr/>
        </p:nvGrpSpPr>
        <p:grpSpPr>
          <a:xfrm>
            <a:off x="608480" y="4478812"/>
            <a:ext cx="2510624" cy="1781357"/>
            <a:chOff x="6318117" y="2113060"/>
            <a:chExt cx="2510624" cy="1781357"/>
          </a:xfrm>
        </p:grpSpPr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8D3479E4-9F66-699C-E563-5060D5FFE251}"/>
                </a:ext>
              </a:extLst>
            </p:cNvPr>
            <p:cNvSpPr txBox="1"/>
            <p:nvPr/>
          </p:nvSpPr>
          <p:spPr>
            <a:xfrm>
              <a:off x="6318117" y="2113060"/>
              <a:ext cx="251062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SURPRISED</a:t>
              </a:r>
              <a:endParaRPr kumimoji="1" lang="ja-JP" altLang="en-US" sz="32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DE89AA97-6104-B2D4-D114-FD549D8A861D}"/>
                </a:ext>
              </a:extLst>
            </p:cNvPr>
            <p:cNvSpPr txBox="1"/>
            <p:nvPr/>
          </p:nvSpPr>
          <p:spPr>
            <a:xfrm>
              <a:off x="6318118" y="2694088"/>
              <a:ext cx="2510623" cy="1200329"/>
            </a:xfrm>
            <a:prstGeom prst="rect">
              <a:avLst/>
            </a:prstGeom>
            <a:solidFill>
              <a:srgbClr val="79FF63"/>
            </a:solidFill>
          </p:spPr>
          <p:txBody>
            <a:bodyPr wrap="square" rtlCol="0">
              <a:spAutoFit/>
            </a:bodyPr>
            <a:lstStyle/>
            <a:p>
              <a:endParaRPr kumimoji="1" lang="en-US" altLang="ja-JP" sz="2400" dirty="0">
                <a:highlight>
                  <a:srgbClr val="FFFF00"/>
                </a:highlight>
              </a:endParaRPr>
            </a:p>
            <a:p>
              <a:endParaRPr kumimoji="1" lang="en-US" altLang="ja-JP" sz="2400" dirty="0">
                <a:highlight>
                  <a:srgbClr val="FFFF00"/>
                </a:highlight>
              </a:endParaRPr>
            </a:p>
            <a:p>
              <a:endParaRPr kumimoji="1" lang="ja-JP" altLang="en-US" sz="2400">
                <a:highlight>
                  <a:srgbClr val="FFFF00"/>
                </a:highlight>
              </a:endParaRPr>
            </a:p>
          </p:txBody>
        </p:sp>
      </p:grp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95E2E916-2FB4-37BC-B79F-66FF58AF3C81}"/>
              </a:ext>
            </a:extLst>
          </p:cNvPr>
          <p:cNvSpPr txBox="1"/>
          <p:nvPr/>
        </p:nvSpPr>
        <p:spPr>
          <a:xfrm>
            <a:off x="441376" y="382873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感情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70C439BB-B42C-7BBD-FDD1-8107C8A77788}"/>
              </a:ext>
            </a:extLst>
          </p:cNvPr>
          <p:cNvSpPr txBox="1"/>
          <p:nvPr/>
        </p:nvSpPr>
        <p:spPr>
          <a:xfrm>
            <a:off x="427929" y="4246106"/>
            <a:ext cx="2871727" cy="2246769"/>
          </a:xfrm>
          <a:prstGeom prst="rect">
            <a:avLst/>
          </a:prstGeom>
          <a:noFill/>
          <a:ln w="190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kumimoji="1"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ja-JP" altLang="en-US" sz="2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ECAAACF8-2D67-C1EC-5DB3-889AB8B371E7}"/>
              </a:ext>
            </a:extLst>
          </p:cNvPr>
          <p:cNvSpPr txBox="1"/>
          <p:nvPr/>
        </p:nvSpPr>
        <p:spPr>
          <a:xfrm>
            <a:off x="3818773" y="5660004"/>
            <a:ext cx="4708549" cy="584775"/>
          </a:xfrm>
          <a:prstGeom prst="rect">
            <a:avLst/>
          </a:prstGeom>
          <a:solidFill>
            <a:schemeClr val="bg1"/>
          </a:solidFill>
          <a:ln w="38100">
            <a:solidFill>
              <a:srgbClr val="FF7E7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実際，</a:t>
            </a:r>
            <a:r>
              <a:rPr kumimoji="1" lang="en-US" altLang="ja-JP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秒ほど遅延</a:t>
            </a:r>
          </a:p>
        </p:txBody>
      </p:sp>
    </p:spTree>
    <p:extLst>
      <p:ext uri="{BB962C8B-B14F-4D97-AF65-F5344CB8AC3E}">
        <p14:creationId xmlns:p14="http://schemas.microsoft.com/office/powerpoint/2010/main" val="4007915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35583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35062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9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1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6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video>
                  <p:cMediaNode vol="80000">
                    <p:cTn id="17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  <p:seq concurrent="1" nextAc="seek">
                  <p:cTn id="18" restart="whenNotActive" fill="hold" evtFilter="cancelBubble" nodeType="interactiveSeq">
                    <p:stCondLst>
                      <p:cond evt="onMediaBookmark" delay="0">
                        <p:tgtEl>
                          <p14:bmkTgt spid="3" bmkName="ブックマーク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3" bmkName="ブックマーク 1"/>
                      </p:tgtEl>
                    </p:cond>
                  </p:nextCondLst>
                </p:seq>
                <p:seq concurrent="1" nextAc="seek">
                  <p:cTn id="26" restart="whenNotActive" fill="hold" evtFilter="cancelBubble" nodeType="interactiveSeq">
                    <p:stCondLst>
                      <p:cond evt="onMediaBookmark" delay="0">
                        <p:tgtEl>
                          <p14:bmkTgt spid="3" bmkName="ブックマーク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7" fill="hold">
                          <p:stCondLst>
                            <p:cond delay="0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3" bmkName="ブックマーク 2"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35583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35062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9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1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6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video>
                  <p:cMediaNode vol="80000">
                    <p:cTn id="17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</p:childTnLst>
            </p:cTn>
          </p:par>
        </p:tnLst>
        <p:bldLst>
          <p:bldP spid="36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656244" y="700395"/>
            <a:ext cx="7831513" cy="107721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感情表現に基づく人とロボットの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インタラクションの設計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35033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FD66E9A1-ED1B-BC18-EFB1-D0E0A685C3F6}"/>
              </a:ext>
            </a:extLst>
          </p:cNvPr>
          <p:cNvGrpSpPr/>
          <p:nvPr/>
        </p:nvGrpSpPr>
        <p:grpSpPr>
          <a:xfrm>
            <a:off x="480960" y="1877968"/>
            <a:ext cx="3740725" cy="2277634"/>
            <a:chOff x="480960" y="1874899"/>
            <a:chExt cx="3740725" cy="2277634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656244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rgbClr val="FF7E79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4000">
                <a:ln w="0"/>
                <a:solidFill>
                  <a:srgbClr val="FF7E7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7E7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D73BEB5-CE1F-03DC-600A-CA5B49D8C6B4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5598159-9C2A-03F8-7F8D-5173AF1445B8}"/>
              </a:ext>
            </a:extLst>
          </p:cNvPr>
          <p:cNvSpPr txBox="1"/>
          <p:nvPr/>
        </p:nvSpPr>
        <p:spPr>
          <a:xfrm>
            <a:off x="546022" y="-11986"/>
            <a:ext cx="340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テーマ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606886B-9BBF-7DDD-E87F-B2D5DA2FE840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BA6F850-9530-30E6-8290-202B50205D08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8A7D34F-B1D0-9D58-FC6A-ED1A4D2E0A33}"/>
              </a:ext>
            </a:extLst>
          </p:cNvPr>
          <p:cNvSpPr txBox="1"/>
          <p:nvPr/>
        </p:nvSpPr>
        <p:spPr>
          <a:xfrm>
            <a:off x="6929905" y="1910976"/>
            <a:ext cx="1557851" cy="707886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4000" dirty="0">
                <a:ln w="0"/>
                <a:solidFill>
                  <a:srgbClr val="009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endParaRPr kumimoji="1" lang="ja-JP" altLang="en-US" sz="4000">
              <a:ln w="0"/>
              <a:solidFill>
                <a:srgbClr val="0096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C31F130-392F-949E-BB10-A3C3D99CC416}"/>
              </a:ext>
            </a:extLst>
          </p:cNvPr>
          <p:cNvSpPr/>
          <p:nvPr/>
        </p:nvSpPr>
        <p:spPr>
          <a:xfrm>
            <a:off x="4922315" y="1877968"/>
            <a:ext cx="3740725" cy="2277634"/>
          </a:xfrm>
          <a:prstGeom prst="rect">
            <a:avLst/>
          </a:prstGeom>
          <a:noFill/>
          <a:ln w="57150">
            <a:solidFill>
              <a:srgbClr val="0096FF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7A81FF"/>
              </a:solidFill>
            </a:endParaRP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8D4EACFB-11F6-01EF-7FFF-05BFDF7FB734}"/>
              </a:ext>
            </a:extLst>
          </p:cNvPr>
          <p:cNvGrpSpPr/>
          <p:nvPr/>
        </p:nvGrpSpPr>
        <p:grpSpPr>
          <a:xfrm>
            <a:off x="4922314" y="4316876"/>
            <a:ext cx="3740725" cy="2277634"/>
            <a:chOff x="480960" y="1874899"/>
            <a:chExt cx="3740725" cy="2277634"/>
          </a:xfrm>
        </p:grpSpPr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24EAEB78-95EF-4699-3E18-031F2B3C9648}"/>
                </a:ext>
              </a:extLst>
            </p:cNvPr>
            <p:cNvSpPr txBox="1"/>
            <p:nvPr/>
          </p:nvSpPr>
          <p:spPr>
            <a:xfrm>
              <a:off x="2488552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Check</a:t>
              </a:r>
              <a:endParaRPr kumimoji="1" lang="ja-JP" altLang="en-US" sz="400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F4304303-DD70-411B-EB61-1DE484C52574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chemeClr val="accent6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7A81FF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5D05622D-B66A-E80A-F388-D088F0EACFCE}"/>
              </a:ext>
            </a:extLst>
          </p:cNvPr>
          <p:cNvGrpSpPr/>
          <p:nvPr/>
        </p:nvGrpSpPr>
        <p:grpSpPr>
          <a:xfrm>
            <a:off x="480959" y="4316876"/>
            <a:ext cx="3740725" cy="2277634"/>
            <a:chOff x="480960" y="1874899"/>
            <a:chExt cx="3740725" cy="2277634"/>
          </a:xfrm>
        </p:grpSpPr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EA6786DC-88B8-C5D7-3E26-F0BA43E8343C}"/>
                </a:ext>
              </a:extLst>
            </p:cNvPr>
            <p:cNvSpPr txBox="1"/>
            <p:nvPr/>
          </p:nvSpPr>
          <p:spPr>
            <a:xfrm>
              <a:off x="656244" y="1911494"/>
              <a:ext cx="1831463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4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Action</a:t>
              </a:r>
              <a:endParaRPr kumimoji="1" lang="ja-JP" altLang="en-US" sz="400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A7DBCE19-B084-960F-30E4-2A03578A1420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C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accent4"/>
                </a:solidFill>
              </a:endParaRPr>
            </a:p>
          </p:txBody>
        </p:sp>
      </p:grpSp>
      <p:pic>
        <p:nvPicPr>
          <p:cNvPr id="36" name="図 35" descr="ロゴ, アイコン&#10;&#10;自動的に生成された説明">
            <a:extLst>
              <a:ext uri="{FF2B5EF4-FFF2-40B4-BE49-F238E27FC236}">
                <a16:creationId xmlns:a16="http://schemas.microsoft.com/office/drawing/2014/main" id="{9973E76B-D7DB-80EC-81CE-55EAE319D2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3592" y="3187831"/>
            <a:ext cx="2096815" cy="2096815"/>
          </a:xfrm>
          <a:prstGeom prst="rect">
            <a:avLst/>
          </a:prstGeom>
        </p:spPr>
      </p:pic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F1C29021-F1B2-4D54-72EA-6B405D495CDD}"/>
              </a:ext>
            </a:extLst>
          </p:cNvPr>
          <p:cNvSpPr txBox="1"/>
          <p:nvPr/>
        </p:nvSpPr>
        <p:spPr>
          <a:xfrm>
            <a:off x="969543" y="2832338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・スライド作成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・モータ制御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775A2B94-085B-3D2E-4745-19FCA67DC668}"/>
              </a:ext>
            </a:extLst>
          </p:cNvPr>
          <p:cNvSpPr txBox="1"/>
          <p:nvPr/>
        </p:nvSpPr>
        <p:spPr>
          <a:xfrm>
            <a:off x="987821" y="5350855"/>
            <a:ext cx="2763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・スライド完成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B8ACC8EF-F2CA-52C5-598E-B7D2B1AAD310}"/>
              </a:ext>
            </a:extLst>
          </p:cNvPr>
          <p:cNvSpPr txBox="1"/>
          <p:nvPr/>
        </p:nvSpPr>
        <p:spPr>
          <a:xfrm>
            <a:off x="5410903" y="5350855"/>
            <a:ext cx="2763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・処理速度が遅い．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ラグ発生．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46A537B-7BC2-7AF1-4AD5-3203BEDA89D1}"/>
              </a:ext>
            </a:extLst>
          </p:cNvPr>
          <p:cNvSpPr txBox="1"/>
          <p:nvPr/>
        </p:nvSpPr>
        <p:spPr>
          <a:xfrm>
            <a:off x="5410903" y="2832338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・スライド作成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・プログラム修正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676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773238"/>
            <a:ext cx="7772400" cy="1655762"/>
          </a:xfrm>
        </p:spPr>
        <p:txBody>
          <a:bodyPr>
            <a:normAutofit/>
          </a:bodyPr>
          <a:lstStyle/>
          <a:p>
            <a:r>
              <a:rPr lang="ja-JP" altLang="en-US" sz="4000"/>
              <a:t>ご清聴ありがとうございました．</a:t>
            </a:r>
            <a:endParaRPr kumimoji="1" lang="ja-JP" altLang="en-US" sz="400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CBE9480-AB26-C34D-84DC-B42F62436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429919"/>
            <a:ext cx="6858000" cy="1655762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/>
              <a:t>佐賀大学　理工学部　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研</a:t>
            </a:r>
            <a:r>
              <a:rPr kumimoji="1" lang="ja-JP" altLang="en-US"/>
              <a:t>究室</a:t>
            </a:r>
            <a:endParaRPr kumimoji="1" lang="en-US" altLang="ja-JP" dirty="0"/>
          </a:p>
          <a:p>
            <a:pPr algn="l"/>
            <a:r>
              <a:rPr lang="en-US" altLang="ja-JP" dirty="0"/>
              <a:t>	</a:t>
            </a:r>
            <a:r>
              <a:rPr lang="ja-JP" altLang="en-US"/>
              <a:t>指導教員：	福田 修 教授</a:t>
            </a:r>
          </a:p>
          <a:p>
            <a:r>
              <a:rPr lang="ja-JP" altLang="en-US"/>
              <a:t>			</a:t>
            </a:r>
            <a:r>
              <a:rPr lang="en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/>
              <a:t> 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6652D87-1EB3-EB4A-8BAA-44076728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71707" y="6481000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4318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656244" y="700395"/>
            <a:ext cx="7831513" cy="107721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感情表現に基づく人とロボットの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インタラクションの設計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35033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FD66E9A1-ED1B-BC18-EFB1-D0E0A685C3F6}"/>
              </a:ext>
            </a:extLst>
          </p:cNvPr>
          <p:cNvGrpSpPr/>
          <p:nvPr/>
        </p:nvGrpSpPr>
        <p:grpSpPr>
          <a:xfrm>
            <a:off x="480960" y="1877968"/>
            <a:ext cx="3740725" cy="2277634"/>
            <a:chOff x="480960" y="1874899"/>
            <a:chExt cx="3740725" cy="2277634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656244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rgbClr val="FF7E79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4000">
                <a:ln w="0"/>
                <a:solidFill>
                  <a:srgbClr val="FF7E7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7E7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D73BEB5-CE1F-03DC-600A-CA5B49D8C6B4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5598159-9C2A-03F8-7F8D-5173AF1445B8}"/>
              </a:ext>
            </a:extLst>
          </p:cNvPr>
          <p:cNvSpPr txBox="1"/>
          <p:nvPr/>
        </p:nvSpPr>
        <p:spPr>
          <a:xfrm>
            <a:off x="546022" y="-11986"/>
            <a:ext cx="340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テーマ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606886B-9BBF-7DDD-E87F-B2D5DA2FE840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BA6F850-9530-30E6-8290-202B50205D08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8A7D34F-B1D0-9D58-FC6A-ED1A4D2E0A33}"/>
              </a:ext>
            </a:extLst>
          </p:cNvPr>
          <p:cNvSpPr txBox="1"/>
          <p:nvPr/>
        </p:nvSpPr>
        <p:spPr>
          <a:xfrm>
            <a:off x="6929905" y="1910976"/>
            <a:ext cx="1557851" cy="707886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4000" dirty="0">
                <a:ln w="0"/>
                <a:solidFill>
                  <a:srgbClr val="009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endParaRPr kumimoji="1" lang="ja-JP" altLang="en-US" sz="4000">
              <a:ln w="0"/>
              <a:solidFill>
                <a:srgbClr val="0096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C31F130-392F-949E-BB10-A3C3D99CC416}"/>
              </a:ext>
            </a:extLst>
          </p:cNvPr>
          <p:cNvSpPr/>
          <p:nvPr/>
        </p:nvSpPr>
        <p:spPr>
          <a:xfrm>
            <a:off x="4922315" y="1877968"/>
            <a:ext cx="3740725" cy="2277634"/>
          </a:xfrm>
          <a:prstGeom prst="rect">
            <a:avLst/>
          </a:prstGeom>
          <a:noFill/>
          <a:ln w="57150">
            <a:solidFill>
              <a:srgbClr val="0096FF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7A81FF"/>
              </a:solidFill>
            </a:endParaRP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8D4EACFB-11F6-01EF-7FFF-05BFDF7FB734}"/>
              </a:ext>
            </a:extLst>
          </p:cNvPr>
          <p:cNvGrpSpPr/>
          <p:nvPr/>
        </p:nvGrpSpPr>
        <p:grpSpPr>
          <a:xfrm>
            <a:off x="4922314" y="4316876"/>
            <a:ext cx="3740725" cy="2277634"/>
            <a:chOff x="480960" y="1874899"/>
            <a:chExt cx="3740725" cy="2277634"/>
          </a:xfrm>
        </p:grpSpPr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24EAEB78-95EF-4699-3E18-031F2B3C9648}"/>
                </a:ext>
              </a:extLst>
            </p:cNvPr>
            <p:cNvSpPr txBox="1"/>
            <p:nvPr/>
          </p:nvSpPr>
          <p:spPr>
            <a:xfrm>
              <a:off x="2488552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Check</a:t>
              </a:r>
              <a:endParaRPr kumimoji="1" lang="ja-JP" altLang="en-US" sz="400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F4304303-DD70-411B-EB61-1DE484C52574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chemeClr val="accent6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7A81FF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5D05622D-B66A-E80A-F388-D088F0EACFCE}"/>
              </a:ext>
            </a:extLst>
          </p:cNvPr>
          <p:cNvGrpSpPr/>
          <p:nvPr/>
        </p:nvGrpSpPr>
        <p:grpSpPr>
          <a:xfrm>
            <a:off x="480959" y="4316876"/>
            <a:ext cx="3740725" cy="2277634"/>
            <a:chOff x="480960" y="1874899"/>
            <a:chExt cx="3740725" cy="2277634"/>
          </a:xfrm>
        </p:grpSpPr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EA6786DC-88B8-C5D7-3E26-F0BA43E8343C}"/>
                </a:ext>
              </a:extLst>
            </p:cNvPr>
            <p:cNvSpPr txBox="1"/>
            <p:nvPr/>
          </p:nvSpPr>
          <p:spPr>
            <a:xfrm>
              <a:off x="656244" y="1911494"/>
              <a:ext cx="1831463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4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Action</a:t>
              </a:r>
              <a:endParaRPr kumimoji="1" lang="ja-JP" altLang="en-US" sz="400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A7DBCE19-B084-960F-30E4-2A03578A1420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C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accent4"/>
                </a:solidFill>
              </a:endParaRPr>
            </a:p>
          </p:txBody>
        </p:sp>
      </p:grpSp>
      <p:pic>
        <p:nvPicPr>
          <p:cNvPr id="36" name="図 35" descr="ロゴ, アイコン&#10;&#10;自動的に生成された説明">
            <a:extLst>
              <a:ext uri="{FF2B5EF4-FFF2-40B4-BE49-F238E27FC236}">
                <a16:creationId xmlns:a16="http://schemas.microsoft.com/office/drawing/2014/main" id="{9973E76B-D7DB-80EC-81CE-55EAE319D2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3592" y="3187831"/>
            <a:ext cx="2096815" cy="2096815"/>
          </a:xfrm>
          <a:prstGeom prst="rect">
            <a:avLst/>
          </a:prstGeom>
        </p:spPr>
      </p:pic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F1C29021-F1B2-4D54-72EA-6B405D495CDD}"/>
              </a:ext>
            </a:extLst>
          </p:cNvPr>
          <p:cNvSpPr txBox="1"/>
          <p:nvPr/>
        </p:nvSpPr>
        <p:spPr>
          <a:xfrm>
            <a:off x="969543" y="2832338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・スライド作成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・モータ制御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775A2B94-085B-3D2E-4745-19FCA67DC668}"/>
              </a:ext>
            </a:extLst>
          </p:cNvPr>
          <p:cNvSpPr txBox="1"/>
          <p:nvPr/>
        </p:nvSpPr>
        <p:spPr>
          <a:xfrm>
            <a:off x="987821" y="5350855"/>
            <a:ext cx="2763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・スライド完成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B8ACC8EF-F2CA-52C5-598E-B7D2B1AAD310}"/>
              </a:ext>
            </a:extLst>
          </p:cNvPr>
          <p:cNvSpPr txBox="1"/>
          <p:nvPr/>
        </p:nvSpPr>
        <p:spPr>
          <a:xfrm>
            <a:off x="5410903" y="5350855"/>
            <a:ext cx="2763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・処理速度が遅い．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ラグ発生．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46A537B-7BC2-7AF1-4AD5-3203BEDA89D1}"/>
              </a:ext>
            </a:extLst>
          </p:cNvPr>
          <p:cNvSpPr txBox="1"/>
          <p:nvPr/>
        </p:nvSpPr>
        <p:spPr>
          <a:xfrm>
            <a:off x="5410903" y="2832338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・スライド作成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・プログラム修正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86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サーベイ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CFBECB5-99F2-5936-E468-76E98FF8C7EA}"/>
              </a:ext>
            </a:extLst>
          </p:cNvPr>
          <p:cNvSpPr txBox="1"/>
          <p:nvPr/>
        </p:nvSpPr>
        <p:spPr>
          <a:xfrm>
            <a:off x="68324" y="918300"/>
            <a:ext cx="899477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システムフォント（レギュラー）"/>
              <a:buChar char="-"/>
            </a:pPr>
            <a:r>
              <a:rPr kumimoji="1" lang="ja-JP" altLang="en-US" sz="2800"/>
              <a:t>南川ら</a:t>
            </a:r>
            <a:r>
              <a:rPr kumimoji="1" lang="en-US" altLang="ja-JP" sz="2800" dirty="0"/>
              <a:t> (</a:t>
            </a:r>
            <a:r>
              <a:rPr kumimoji="1" lang="ja-JP" altLang="en-US" sz="2800"/>
              <a:t>日本感性工学会論文誌</a:t>
            </a:r>
            <a:r>
              <a:rPr kumimoji="1" lang="en-US" altLang="ja-JP" sz="2800" dirty="0"/>
              <a:t>, 2021)</a:t>
            </a:r>
          </a:p>
          <a:p>
            <a:r>
              <a:rPr kumimoji="1" lang="en-US" altLang="ja-JP" sz="2800" dirty="0"/>
              <a:t>	</a:t>
            </a:r>
            <a:r>
              <a:rPr kumimoji="1" lang="ja-JP" altLang="en-US" sz="2400"/>
              <a:t>“</a:t>
            </a:r>
            <a:r>
              <a:rPr kumimoji="1" lang="en" altLang="ja-JP" sz="2400" dirty="0"/>
              <a:t>ASD</a:t>
            </a:r>
            <a:r>
              <a:rPr kumimoji="1" lang="ja-JP" altLang="en-US" sz="2400"/>
              <a:t>児者の表情認知・表出スキルトレーニングシステムの開発”</a:t>
            </a:r>
            <a:endParaRPr kumimoji="1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10" name="図 9" descr="テーブル&#10;&#10;自動的に生成された説明">
            <a:extLst>
              <a:ext uri="{FF2B5EF4-FFF2-40B4-BE49-F238E27FC236}">
                <a16:creationId xmlns:a16="http://schemas.microsoft.com/office/drawing/2014/main" id="{7F056BB2-9FEE-660D-C6DE-6BF81675E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413" y="1872407"/>
            <a:ext cx="2946116" cy="3025206"/>
          </a:xfrm>
          <a:prstGeom prst="rect">
            <a:avLst/>
          </a:prstGeom>
        </p:spPr>
      </p:pic>
      <p:pic>
        <p:nvPicPr>
          <p:cNvPr id="18" name="図 17" descr="テーブル が含まれている画像&#10;&#10;自動的に生成された説明">
            <a:extLst>
              <a:ext uri="{FF2B5EF4-FFF2-40B4-BE49-F238E27FC236}">
                <a16:creationId xmlns:a16="http://schemas.microsoft.com/office/drawing/2014/main" id="{95FC2887-86FD-039F-9D76-E8E3B99BAF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871" y="5064422"/>
            <a:ext cx="4013200" cy="1447800"/>
          </a:xfrm>
          <a:prstGeom prst="rect">
            <a:avLst/>
          </a:prstGeom>
        </p:spPr>
      </p:pic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856FD1E9-8179-DB34-7FD7-33D25DF003C5}"/>
              </a:ext>
            </a:extLst>
          </p:cNvPr>
          <p:cNvGrpSpPr/>
          <p:nvPr/>
        </p:nvGrpSpPr>
        <p:grpSpPr>
          <a:xfrm>
            <a:off x="4192003" y="2080332"/>
            <a:ext cx="4951997" cy="4623621"/>
            <a:chOff x="4192003" y="2166057"/>
            <a:chExt cx="4951997" cy="4623621"/>
          </a:xfrm>
        </p:grpSpPr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D41FDE3A-E22C-F221-1D73-1787C8FEA102}"/>
                </a:ext>
              </a:extLst>
            </p:cNvPr>
            <p:cNvGrpSpPr/>
            <p:nvPr/>
          </p:nvGrpSpPr>
          <p:grpSpPr>
            <a:xfrm>
              <a:off x="4192003" y="2166057"/>
              <a:ext cx="4951997" cy="2727309"/>
              <a:chOff x="4192003" y="2702971"/>
              <a:chExt cx="4951997" cy="2727309"/>
            </a:xfrm>
          </p:grpSpPr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C3BE1861-D32E-8D5E-66C3-3BDBBE1D61D1}"/>
                  </a:ext>
                </a:extLst>
              </p:cNvPr>
              <p:cNvSpPr txBox="1"/>
              <p:nvPr/>
            </p:nvSpPr>
            <p:spPr>
              <a:xfrm>
                <a:off x="4192003" y="2702971"/>
                <a:ext cx="4951997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学習手法：</a:t>
                </a:r>
                <a:r>
                  <a: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CNN</a:t>
                </a:r>
              </a:p>
              <a:p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感情数：</a:t>
                </a:r>
                <a:r>
                  <a: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7</a:t>
                </a:r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種類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データセット：海外の表情データセット</a:t>
                </a:r>
              </a:p>
            </p:txBody>
          </p:sp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BA33B802-7D7E-1BE0-E610-F6BA8A5BDD95}"/>
                  </a:ext>
                </a:extLst>
              </p:cNvPr>
              <p:cNvSpPr txBox="1"/>
              <p:nvPr/>
            </p:nvSpPr>
            <p:spPr>
              <a:xfrm>
                <a:off x="4511802" y="4599283"/>
                <a:ext cx="4312399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2400">
                    <a:solidFill>
                      <a:srgbClr val="FF2600"/>
                    </a:solidFill>
                  </a:rPr>
                  <a:t>相互に誤認識</a:t>
                </a:r>
                <a:endParaRPr lang="en-US" altLang="ja-JP" sz="2400" dirty="0">
                  <a:solidFill>
                    <a:srgbClr val="FF2600"/>
                  </a:solidFill>
                </a:endParaRPr>
              </a:p>
              <a:p>
                <a:r>
                  <a:rPr lang="ja-JP" altLang="en-US" sz="2400" dirty="0"/>
                  <a:t>　</a:t>
                </a:r>
                <a:r>
                  <a:rPr lang="ja-JP" altLang="en-US" sz="2400"/>
                  <a:t>→</a:t>
                </a:r>
                <a:r>
                  <a:rPr lang="en-US" altLang="ja-JP" sz="2400" dirty="0"/>
                  <a:t> </a:t>
                </a:r>
                <a:r>
                  <a:rPr lang="ja-JP" altLang="en-US" sz="2400"/>
                  <a:t>類似した表情の特徴がある</a:t>
                </a:r>
                <a:endParaRPr lang="en-US" altLang="ja-JP" sz="2400" dirty="0"/>
              </a:p>
            </p:txBody>
          </p:sp>
          <p:sp>
            <p:nvSpPr>
              <p:cNvPr id="15" name="三角形 14">
                <a:extLst>
                  <a:ext uri="{FF2B5EF4-FFF2-40B4-BE49-F238E27FC236}">
                    <a16:creationId xmlns:a16="http://schemas.microsoft.com/office/drawing/2014/main" id="{9E7895C5-1B2E-CE16-57C7-00DB0DBA9C43}"/>
                  </a:ext>
                </a:extLst>
              </p:cNvPr>
              <p:cNvSpPr/>
              <p:nvPr/>
            </p:nvSpPr>
            <p:spPr>
              <a:xfrm rot="10800000">
                <a:off x="5689308" y="4029835"/>
                <a:ext cx="1957387" cy="442913"/>
              </a:xfrm>
              <a:prstGeom prst="triangl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21" name="三角形 20">
              <a:extLst>
                <a:ext uri="{FF2B5EF4-FFF2-40B4-BE49-F238E27FC236}">
                  <a16:creationId xmlns:a16="http://schemas.microsoft.com/office/drawing/2014/main" id="{2A697FE7-E385-7F77-D25A-8D137AA0EE8D}"/>
                </a:ext>
              </a:extLst>
            </p:cNvPr>
            <p:cNvSpPr/>
            <p:nvPr/>
          </p:nvSpPr>
          <p:spPr>
            <a:xfrm rot="10800000">
              <a:off x="5689308" y="5019901"/>
              <a:ext cx="1957387" cy="442913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5FFC192C-F3D2-F5CC-D370-6D1ACA63DEAE}"/>
                </a:ext>
              </a:extLst>
            </p:cNvPr>
            <p:cNvSpPr txBox="1"/>
            <p:nvPr/>
          </p:nvSpPr>
          <p:spPr>
            <a:xfrm>
              <a:off x="4895721" y="5589349"/>
              <a:ext cx="354456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2400">
                  <a:solidFill>
                    <a:srgbClr val="FF2600"/>
                  </a:solidFill>
                </a:rPr>
                <a:t>システム開発</a:t>
              </a:r>
              <a:endParaRPr lang="en-US" altLang="ja-JP" sz="2400" dirty="0">
                <a:solidFill>
                  <a:srgbClr val="FF2600"/>
                </a:solidFill>
              </a:endParaRPr>
            </a:p>
            <a:p>
              <a:r>
                <a:rPr lang="en-US" altLang="ja-JP" sz="2400" dirty="0"/>
                <a:t>	- </a:t>
              </a:r>
              <a:r>
                <a:rPr lang="ja-JP" altLang="en-US" sz="2400"/>
                <a:t>トレーニングシステム</a:t>
              </a:r>
              <a:endParaRPr lang="en-US" altLang="ja-JP" sz="2400" dirty="0"/>
            </a:p>
            <a:p>
              <a:r>
                <a:rPr lang="en-US" altLang="ja-JP" sz="2400" dirty="0"/>
                <a:t>	- </a:t>
              </a:r>
              <a:r>
                <a:rPr lang="ja-JP" altLang="en-US" sz="2400"/>
                <a:t>表情認知支援アプリ</a:t>
              </a:r>
              <a:endParaRPr lang="en-US" altLang="ja-JP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2869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サーベイ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CFBECB5-99F2-5936-E468-76E98FF8C7EA}"/>
              </a:ext>
            </a:extLst>
          </p:cNvPr>
          <p:cNvSpPr txBox="1"/>
          <p:nvPr/>
        </p:nvSpPr>
        <p:spPr>
          <a:xfrm>
            <a:off x="463342" y="1443841"/>
            <a:ext cx="821731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システムフォント（レギュラー）"/>
              <a:buChar char="-"/>
            </a:pPr>
            <a:r>
              <a:rPr kumimoji="1" lang="ja-JP" altLang="en-US" sz="2800"/>
              <a:t>栗原ら</a:t>
            </a:r>
            <a:r>
              <a:rPr kumimoji="1" lang="en-US" altLang="ja-JP" sz="2800" dirty="0"/>
              <a:t> (</a:t>
            </a:r>
            <a:r>
              <a:rPr kumimoji="1" lang="ja-JP" altLang="en-US" sz="2800"/>
              <a:t>日本感性工学会論文誌</a:t>
            </a:r>
            <a:r>
              <a:rPr kumimoji="1" lang="en-US" altLang="ja-JP" sz="2800" dirty="0"/>
              <a:t>, 2021)</a:t>
            </a:r>
          </a:p>
          <a:p>
            <a:r>
              <a:rPr kumimoji="1" lang="en-US" altLang="ja-JP" sz="2800" dirty="0"/>
              <a:t>	</a:t>
            </a:r>
            <a:r>
              <a:rPr kumimoji="1" lang="ja-JP" altLang="en-US" sz="2400"/>
              <a:t>“</a:t>
            </a:r>
            <a:r>
              <a:rPr lang="ja-JP" altLang="en-US" sz="2400"/>
              <a:t>プレゼン先生：音声情報処理と画像情報処理を用いた</a:t>
            </a:r>
            <a:endParaRPr lang="en-US" altLang="ja-JP" sz="2400" dirty="0"/>
          </a:p>
          <a:p>
            <a:r>
              <a:rPr lang="en-US" altLang="ja-JP" sz="2400" dirty="0"/>
              <a:t>	  </a:t>
            </a:r>
            <a:r>
              <a:rPr lang="ja-JP" altLang="en-US" sz="2400"/>
              <a:t>プレゼンテーションのト レーニングシステム</a:t>
            </a:r>
            <a:r>
              <a:rPr kumimoji="1" lang="ja-JP" altLang="en-US" sz="2400"/>
              <a:t>”</a:t>
            </a:r>
            <a:endParaRPr kumimoji="1" lang="en-US" altLang="ja-JP" sz="2400" dirty="0"/>
          </a:p>
          <a:p>
            <a:endParaRPr kumimoji="1" lang="en-US" altLang="ja-JP" sz="1600" dirty="0"/>
          </a:p>
          <a:p>
            <a:pPr marL="514350" indent="-514350">
              <a:buFont typeface="システムフォント（レギュラー）"/>
              <a:buChar char="-"/>
            </a:pPr>
            <a:r>
              <a:rPr kumimoji="1" lang="ja-JP" altLang="en-US" sz="2800" i="0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Garamond" panose="02020404030301010803"/>
                <a:ea typeface="ＭＳ Ｐゴシック" panose="020B0600070205080204" pitchFamily="34" charset="-128"/>
                <a:cs typeface="+mn-cs"/>
              </a:rPr>
              <a:t>三輪ら</a:t>
            </a:r>
            <a:r>
              <a:rPr kumimoji="1" lang="en-US" altLang="ja-JP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aramond" panose="02020404030301010803"/>
                <a:ea typeface="ＭＳ Ｐゴシック" panose="020B0600070205080204" pitchFamily="34" charset="-128"/>
                <a:cs typeface="+mn-cs"/>
              </a:rPr>
              <a:t>(</a:t>
            </a:r>
            <a:r>
              <a:rPr kumimoji="1" lang="ja-JP" altLang="en-US" sz="280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Garamond" panose="02020404030301010803"/>
                <a:ea typeface="ＭＳ Ｐゴシック" panose="020B0600070205080204" pitchFamily="34" charset="-128"/>
                <a:cs typeface="+mn-cs"/>
              </a:rPr>
              <a:t>電子情報通信学会技術研究報告書，</a:t>
            </a:r>
            <a:r>
              <a:rPr kumimoji="1" lang="en-US" altLang="ja-JP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aramond" panose="02020404030301010803"/>
                <a:ea typeface="ＭＳ Ｐゴシック" panose="020B0600070205080204" pitchFamily="34" charset="-128"/>
                <a:cs typeface="+mn-cs"/>
              </a:rPr>
              <a:t>2002)</a:t>
            </a:r>
          </a:p>
          <a:p>
            <a:r>
              <a:rPr kumimoji="1" lang="en-US" altLang="ja-JP" sz="2400" i="0" dirty="0">
                <a:effectLst/>
                <a:latin typeface="Garamond" panose="02020404030301010803"/>
                <a:ea typeface="ＭＳ Ｐゴシック" panose="020B0600070205080204" pitchFamily="34" charset="-128"/>
              </a:rPr>
              <a:t>	</a:t>
            </a:r>
            <a:r>
              <a:rPr kumimoji="1" lang="ja-JP" altLang="en-US" sz="2400"/>
              <a:t>“</a:t>
            </a:r>
            <a:r>
              <a:rPr lang="ja-JP" altLang="en-US" sz="2400" i="0">
                <a:effectLst/>
                <a:latin typeface="Arial" panose="020B0604020202020204" pitchFamily="34" charset="0"/>
              </a:rPr>
              <a:t>表情筋モデルを用いた表情合成手法と</a:t>
            </a:r>
            <a:endParaRPr lang="en-US" altLang="ja-JP" sz="2400" i="0" dirty="0">
              <a:effectLst/>
              <a:latin typeface="Arial" panose="020B0604020202020204" pitchFamily="34" charset="0"/>
            </a:endParaRPr>
          </a:p>
          <a:p>
            <a:r>
              <a:rPr lang="en-US" altLang="ja-JP" sz="2400" dirty="0">
                <a:latin typeface="Arial" panose="020B0604020202020204" pitchFamily="34" charset="0"/>
              </a:rPr>
              <a:t>	  </a:t>
            </a:r>
            <a:r>
              <a:rPr lang="ja-JP" altLang="en-US" sz="2400" i="0">
                <a:effectLst/>
                <a:latin typeface="Arial" panose="020B0604020202020204" pitchFamily="34" charset="0"/>
              </a:rPr>
              <a:t>それを応用した笑顔トレーニングシステムの開発</a:t>
            </a:r>
            <a:r>
              <a:rPr kumimoji="1" lang="ja-JP" altLang="en-US" sz="2400"/>
              <a:t>”</a:t>
            </a:r>
            <a:endParaRPr kumimoji="1" lang="en-US" altLang="ja-JP" sz="2400" dirty="0"/>
          </a:p>
          <a:p>
            <a:endParaRPr kumimoji="1" lang="en-US" altLang="ja-JP" sz="16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aramond" panose="02020404030301010803"/>
              <a:ea typeface="ＭＳ Ｐゴシック" panose="020B0600070205080204" pitchFamily="34" charset="-128"/>
              <a:cs typeface="+mn-cs"/>
            </a:endParaRPr>
          </a:p>
          <a:p>
            <a:pPr marL="514350" indent="-514350">
              <a:buFont typeface="システムフォント（レギュラー）"/>
              <a:buChar char="-"/>
            </a:pPr>
            <a:r>
              <a:rPr kumimoji="1" lang="ja-JP" altLang="en-US" sz="2800">
                <a:latin typeface="Garamond" panose="02020404030301010803"/>
                <a:ea typeface="ＭＳ Ｐゴシック" panose="020B0600070205080204" pitchFamily="34" charset="-128"/>
              </a:rPr>
              <a:t>守谷ら</a:t>
            </a:r>
            <a:r>
              <a:rPr kumimoji="1" lang="en-US" altLang="ja-JP" sz="2800" dirty="0">
                <a:latin typeface="Garamond" panose="02020404030301010803"/>
                <a:ea typeface="ＭＳ Ｐゴシック" panose="020B0600070205080204" pitchFamily="34" charset="-128"/>
              </a:rPr>
              <a:t>(</a:t>
            </a:r>
            <a:r>
              <a:rPr kumimoji="1" lang="ja-JP" altLang="en-US" sz="2800">
                <a:latin typeface="Garamond" panose="02020404030301010803"/>
                <a:ea typeface="ＭＳ Ｐゴシック" panose="020B0600070205080204" pitchFamily="34" charset="-128"/>
              </a:rPr>
              <a:t>年次大会，</a:t>
            </a:r>
            <a:r>
              <a:rPr kumimoji="1" lang="en-US" altLang="ja-JP" sz="2800" dirty="0">
                <a:latin typeface="Garamond" panose="02020404030301010803"/>
                <a:ea typeface="ＭＳ Ｐゴシック" panose="020B0600070205080204" pitchFamily="34" charset="-128"/>
              </a:rPr>
              <a:t>2020)</a:t>
            </a:r>
            <a:endParaRPr kumimoji="1" lang="en-US" altLang="ja-JP" sz="2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aramond" panose="02020404030301010803"/>
              <a:ea typeface="ＭＳ Ｐゴシック" panose="020B0600070205080204" pitchFamily="34" charset="-128"/>
              <a:cs typeface="+mn-cs"/>
            </a:endParaRPr>
          </a:p>
          <a:p>
            <a:r>
              <a:rPr kumimoji="1" lang="en-US" altLang="ja-JP" sz="2800" dirty="0"/>
              <a:t>	</a:t>
            </a:r>
            <a:r>
              <a:rPr kumimoji="1" lang="ja-JP" altLang="en-US" sz="2400"/>
              <a:t>“</a:t>
            </a:r>
            <a:r>
              <a:rPr lang="ja-JP" altLang="en-US" sz="2400" i="0">
                <a:effectLst/>
                <a:latin typeface="robotomedium"/>
              </a:rPr>
              <a:t>表情トレーニング・プログラムによる心理面の効果</a:t>
            </a:r>
            <a:r>
              <a:rPr kumimoji="1" lang="ja-JP" altLang="en-US" sz="2400"/>
              <a:t>”</a:t>
            </a:r>
            <a:endParaRPr kumimoji="1" lang="en-US" altLang="ja-JP" sz="2400" dirty="0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292E612-3D56-92EA-2669-433FDB0C45EF}"/>
              </a:ext>
            </a:extLst>
          </p:cNvPr>
          <p:cNvSpPr/>
          <p:nvPr/>
        </p:nvSpPr>
        <p:spPr>
          <a:xfrm>
            <a:off x="274590" y="2756684"/>
            <a:ext cx="8612235" cy="2657475"/>
          </a:xfrm>
          <a:prstGeom prst="rect">
            <a:avLst/>
          </a:prstGeom>
          <a:noFill/>
          <a:ln w="38100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7157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前回まで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G_0229_PoYNhY.mp4">
            <a:hlinkClick r:id="" action="ppaction://media"/>
            <a:extLst>
              <a:ext uri="{FF2B5EF4-FFF2-40B4-BE49-F238E27FC236}">
                <a16:creationId xmlns:a16="http://schemas.microsoft.com/office/drawing/2014/main" id="{A7071C6C-8B88-59E5-BB68-0B5CB6DE50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5609" t="41429" r="39630" b="39286"/>
          <a:stretch/>
        </p:blipFill>
        <p:spPr>
          <a:xfrm>
            <a:off x="2404945" y="762500"/>
            <a:ext cx="4334108" cy="6001195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D31020-6F1A-DFA9-1BF0-1F7CF403290F}"/>
              </a:ext>
            </a:extLst>
          </p:cNvPr>
          <p:cNvSpPr txBox="1"/>
          <p:nvPr/>
        </p:nvSpPr>
        <p:spPr>
          <a:xfrm>
            <a:off x="750952" y="5652710"/>
            <a:ext cx="7642091" cy="584775"/>
          </a:xfrm>
          <a:prstGeom prst="rect">
            <a:avLst/>
          </a:prstGeom>
          <a:solidFill>
            <a:schemeClr val="bg1"/>
          </a:solidFill>
          <a:ln w="38100">
            <a:solidFill>
              <a:srgbClr val="FF7E7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初速が遅い</a:t>
            </a:r>
            <a:r>
              <a:rPr kumimoji="1" lang="en-US" altLang="ja-JP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kumimoji="1" lang="en-US" altLang="ja-JP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動作が遅い</a:t>
            </a:r>
          </a:p>
        </p:txBody>
      </p:sp>
    </p:spTree>
    <p:extLst>
      <p:ext uri="{BB962C8B-B14F-4D97-AF65-F5344CB8AC3E}">
        <p14:creationId xmlns:p14="http://schemas.microsoft.com/office/powerpoint/2010/main" val="366664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改善案</a:t>
            </a:r>
            <a:endParaRPr kumimoji="1" lang="en-US" altLang="ja-JP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CC315629-2D70-0466-4F28-537EE69712ED}"/>
              </a:ext>
            </a:extLst>
          </p:cNvPr>
          <p:cNvSpPr txBox="1"/>
          <p:nvPr/>
        </p:nvSpPr>
        <p:spPr>
          <a:xfrm>
            <a:off x="1121664" y="992142"/>
            <a:ext cx="6900672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動作の変更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システムフォント（レギュラー）"/>
              <a:buChar char="-"/>
            </a:pP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左右運動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回転運動</a:t>
            </a:r>
            <a:endParaRPr kumimoji="1" lang="en-US" altLang="ja-JP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システムフォント（レギュラー）"/>
              <a:buChar char="-"/>
            </a:pP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モータの変更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システムフォント（レギュラー）"/>
              <a:buChar char="-"/>
              <a:tabLst/>
              <a:defRPr/>
            </a:pPr>
            <a:r>
              <a:rPr kumimoji="1" lang="en-US" altLang="ja-JP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Keigan</a:t>
            </a:r>
            <a: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Motor </a:t>
            </a:r>
            <a:r>
              <a:rPr kumimoji="1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→</a:t>
            </a:r>
            <a: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DC</a:t>
            </a:r>
            <a:r>
              <a:rPr kumimoji="1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モータ</a:t>
            </a:r>
            <a:endParaRPr kumimoji="1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 marL="8001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システムフォント（レギュラー）"/>
              <a:buChar char="-"/>
              <a:tabLst/>
              <a:defRPr/>
            </a:pPr>
            <a:endParaRPr kumimoji="1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諦める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システムフォント（レギュラー）"/>
              <a:buChar char="-"/>
              <a:tabLst/>
              <a:defRPr/>
            </a:pPr>
            <a: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Servo Motor</a:t>
            </a:r>
          </a:p>
          <a:p>
            <a:pPr marL="8001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システムフォント（レギュラー）"/>
              <a:buChar char="-"/>
              <a:tabLst/>
              <a:defRPr/>
            </a:pPr>
            <a:r>
              <a:rPr kumimoji="1" lang="en-US" altLang="ja-JP" sz="2400" dirty="0" err="1">
                <a:solidFill>
                  <a:prstClr val="black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Keigan</a:t>
            </a:r>
            <a:r>
              <a:rPr kumimoji="1" lang="en-US" altLang="ja-JP" sz="2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Motor</a:t>
            </a:r>
            <a:endParaRPr kumimoji="1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BC5686EA-741B-FFB2-A279-FE5447061779}"/>
              </a:ext>
            </a:extLst>
          </p:cNvPr>
          <p:cNvGrpSpPr/>
          <p:nvPr/>
        </p:nvGrpSpPr>
        <p:grpSpPr>
          <a:xfrm>
            <a:off x="5288128" y="3107643"/>
            <a:ext cx="3954145" cy="2694951"/>
            <a:chOff x="4740127" y="3821726"/>
            <a:chExt cx="3954145" cy="2694951"/>
          </a:xfrm>
        </p:grpSpPr>
        <p:pic>
          <p:nvPicPr>
            <p:cNvPr id="4" name="図 3" descr="持つ, 小さい, 座る, カメラ が含まれている画像&#10;&#10;自動的に生成された説明">
              <a:extLst>
                <a:ext uri="{FF2B5EF4-FFF2-40B4-BE49-F238E27FC236}">
                  <a16:creationId xmlns:a16="http://schemas.microsoft.com/office/drawing/2014/main" id="{4A70AFF6-D2AB-66F9-3090-CC675BEAD4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884" b="89627" l="2353" r="89559">
                          <a14:foregroundMark x1="27794" y1="9336" x2="41029" y2="8091"/>
                          <a14:foregroundMark x1="41029" y1="8091" x2="52794" y2="20747"/>
                          <a14:foregroundMark x1="52794" y1="20747" x2="36324" y2="31743"/>
                          <a14:foregroundMark x1="36324" y1="31743" x2="21471" y2="28423"/>
                          <a14:foregroundMark x1="21471" y1="28423" x2="27206" y2="9959"/>
                          <a14:foregroundMark x1="27206" y1="9959" x2="27353" y2="9959"/>
                          <a14:foregroundMark x1="5147" y1="15975" x2="18529" y2="18050"/>
                          <a14:foregroundMark x1="18529" y1="18050" x2="17206" y2="75726"/>
                          <a14:foregroundMark x1="17206" y1="75726" x2="12500" y2="92116"/>
                          <a14:foregroundMark x1="12500" y1="92116" x2="3824" y2="70539"/>
                          <a14:foregroundMark x1="3824" y1="70539" x2="2500" y2="32988"/>
                          <a14:foregroundMark x1="2500" y1="32988" x2="5441" y2="17220"/>
                          <a14:foregroundMark x1="88824" y1="28631" x2="88824" y2="66183"/>
                          <a14:foregroundMark x1="88824" y1="66183" x2="78088" y2="75934"/>
                          <a14:foregroundMark x1="78088" y1="75934" x2="63529" y2="79046"/>
                          <a14:foregroundMark x1="63529" y1="79046" x2="52647" y2="66183"/>
                          <a14:foregroundMark x1="52647" y1="66183" x2="67794" y2="40041"/>
                          <a14:foregroundMark x1="67794" y1="40041" x2="80147" y2="31743"/>
                          <a14:foregroundMark x1="80147" y1="31743" x2="80294" y2="31743"/>
                          <a14:foregroundMark x1="71618" y1="50415" x2="72059" y2="620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897260" y="3821726"/>
              <a:ext cx="3797012" cy="2694951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7A3AFA52-0D1A-C6C4-5B7F-B119F3B73596}"/>
                </a:ext>
              </a:extLst>
            </p:cNvPr>
            <p:cNvSpPr txBox="1"/>
            <p:nvPr/>
          </p:nvSpPr>
          <p:spPr>
            <a:xfrm>
              <a:off x="4740127" y="4071514"/>
              <a:ext cx="1230554" cy="400110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rgbClr val="FF7E7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2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F63FC0BC-2129-AD20-7BE6-191CD248AAB3}"/>
                </a:ext>
              </a:extLst>
            </p:cNvPr>
            <p:cNvSpPr/>
            <p:nvPr/>
          </p:nvSpPr>
          <p:spPr>
            <a:xfrm>
              <a:off x="5970680" y="4071516"/>
              <a:ext cx="958379" cy="1527319"/>
            </a:xfrm>
            <a:prstGeom prst="rect">
              <a:avLst/>
            </a:prstGeom>
            <a:noFill/>
            <a:ln w="38100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5B42EDCF-706E-C740-F0E5-D261489A61DF}"/>
                </a:ext>
              </a:extLst>
            </p:cNvPr>
            <p:cNvSpPr txBox="1"/>
            <p:nvPr/>
          </p:nvSpPr>
          <p:spPr>
            <a:xfrm>
              <a:off x="7276120" y="4262948"/>
              <a:ext cx="1251615" cy="400110"/>
            </a:xfrm>
            <a:prstGeom prst="rect">
              <a:avLst/>
            </a:prstGeom>
            <a:solidFill>
              <a:srgbClr val="0096FF"/>
            </a:solidFill>
            <a:ln w="38100">
              <a:solidFill>
                <a:srgbClr val="0096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1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884B146D-25EB-81F0-76BE-5937EE9D6621}"/>
                </a:ext>
              </a:extLst>
            </p:cNvPr>
            <p:cNvSpPr/>
            <p:nvPr/>
          </p:nvSpPr>
          <p:spPr>
            <a:xfrm>
              <a:off x="6983931" y="4665255"/>
              <a:ext cx="1543803" cy="1374801"/>
            </a:xfrm>
            <a:prstGeom prst="rect">
              <a:avLst/>
            </a:prstGeom>
            <a:noFill/>
            <a:ln w="38100">
              <a:solidFill>
                <a:srgbClr val="009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3" name="スライド番号プレースホルダー 8">
            <a:extLst>
              <a:ext uri="{FF2B5EF4-FFF2-40B4-BE49-F238E27FC236}">
                <a16:creationId xmlns:a16="http://schemas.microsoft.com/office/drawing/2014/main" id="{0D45DD58-9D4F-CB09-300C-22ACCC3C0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6</a:t>
            </a:fld>
            <a:endParaRPr kumimoji="1" lang="ja-JP" altLang="en-US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618BE4FF-DA4C-C1C9-AC28-7F25CC22F22F}"/>
              </a:ext>
            </a:extLst>
          </p:cNvPr>
          <p:cNvGrpSpPr/>
          <p:nvPr/>
        </p:nvGrpSpPr>
        <p:grpSpPr>
          <a:xfrm>
            <a:off x="238463" y="5141962"/>
            <a:ext cx="5418739" cy="1617321"/>
            <a:chOff x="597914" y="4863491"/>
            <a:chExt cx="6206655" cy="1991409"/>
          </a:xfrm>
        </p:grpSpPr>
        <p:pic>
          <p:nvPicPr>
            <p:cNvPr id="16" name="図 15" descr="屋内, 猫, フロント, 探す が含まれている画像&#10;&#10;自動的に生成された説明">
              <a:extLst>
                <a:ext uri="{FF2B5EF4-FFF2-40B4-BE49-F238E27FC236}">
                  <a16:creationId xmlns:a16="http://schemas.microsoft.com/office/drawing/2014/main" id="{BF41A95B-4902-C786-29C0-C651EB854D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6200000">
              <a:off x="3482385" y="3532716"/>
              <a:ext cx="1991409" cy="4652959"/>
            </a:xfrm>
            <a:prstGeom prst="rect">
              <a:avLst/>
            </a:prstGeom>
          </p:spPr>
        </p:pic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63AF417A-739C-E01F-6543-B4A6F8E365F6}"/>
                </a:ext>
              </a:extLst>
            </p:cNvPr>
            <p:cNvSpPr txBox="1"/>
            <p:nvPr/>
          </p:nvSpPr>
          <p:spPr>
            <a:xfrm>
              <a:off x="597914" y="5718053"/>
              <a:ext cx="1384035" cy="492656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rgbClr val="FF7E7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2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AB46C20A-9EE1-2BE5-AAD4-F9564F14B7F2}"/>
                </a:ext>
              </a:extLst>
            </p:cNvPr>
            <p:cNvSpPr/>
            <p:nvPr/>
          </p:nvSpPr>
          <p:spPr>
            <a:xfrm>
              <a:off x="1981949" y="5718054"/>
              <a:ext cx="1554057" cy="973564"/>
            </a:xfrm>
            <a:prstGeom prst="rect">
              <a:avLst/>
            </a:prstGeom>
            <a:noFill/>
            <a:ln w="38100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728B1E7F-A0ED-A032-C199-7DA2A6915F84}"/>
                </a:ext>
              </a:extLst>
            </p:cNvPr>
            <p:cNvSpPr txBox="1"/>
            <p:nvPr/>
          </p:nvSpPr>
          <p:spPr>
            <a:xfrm>
              <a:off x="1112979" y="5184272"/>
              <a:ext cx="1384035" cy="492656"/>
            </a:xfrm>
            <a:prstGeom prst="rect">
              <a:avLst/>
            </a:prstGeom>
            <a:solidFill>
              <a:srgbClr val="0096FF"/>
            </a:solidFill>
            <a:ln w="38100">
              <a:solidFill>
                <a:srgbClr val="0096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1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E07CB3E-F2F4-DB7F-3C28-CAD09832ECCE}"/>
                </a:ext>
              </a:extLst>
            </p:cNvPr>
            <p:cNvSpPr/>
            <p:nvPr/>
          </p:nvSpPr>
          <p:spPr>
            <a:xfrm>
              <a:off x="2497014" y="5184272"/>
              <a:ext cx="1384035" cy="492657"/>
            </a:xfrm>
            <a:prstGeom prst="rect">
              <a:avLst/>
            </a:prstGeom>
            <a:noFill/>
            <a:ln w="38100">
              <a:solidFill>
                <a:srgbClr val="009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1215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ja-JP" altLang="en-US" sz="3600">
                <a:solidFill>
                  <a:schemeClr val="tx2"/>
                </a:solidFill>
                <a:latin typeface="Times New Roman"/>
                <a:ea typeface="ＭＳ Ｐゴシック"/>
                <a:cs typeface="Times New Roman"/>
              </a:rPr>
              <a:t>設定変更</a:t>
            </a:r>
            <a:endParaRPr kumimoji="1" lang="ja-JP" altLang="en-US" sz="3600">
              <a:solidFill>
                <a:schemeClr val="tx2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04C17A7-ED63-5324-ADA7-9ECE9A3EBB82}"/>
              </a:ext>
            </a:extLst>
          </p:cNvPr>
          <p:cNvSpPr txBox="1"/>
          <p:nvPr/>
        </p:nvSpPr>
        <p:spPr>
          <a:xfrm>
            <a:off x="750951" y="721357"/>
            <a:ext cx="548639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latin typeface="Times New Roman"/>
                <a:ea typeface="ＭＳ Ｐゴシック"/>
                <a:cs typeface="Times New Roman"/>
              </a:rPr>
              <a:t>ヨー先生からコメントをいただき，</a:t>
            </a:r>
            <a:endParaRPr lang="ja-JP" altLang="en-US" sz="2400">
              <a:latin typeface="Times New Roman"/>
              <a:ea typeface="ＭＳ Ｐゴシック" panose="020B0600070205080204" pitchFamily="34" charset="-128"/>
              <a:cs typeface="Times New Roman"/>
            </a:endParaRPr>
          </a:p>
          <a:p>
            <a:r>
              <a:rPr lang="ja-JP" altLang="en-US" sz="2400">
                <a:latin typeface="Times New Roman"/>
                <a:ea typeface="ＭＳ Ｐゴシック"/>
                <a:cs typeface="Times New Roman"/>
              </a:rPr>
              <a:t>Keigan Motorの設定変更しました．</a:t>
            </a:r>
          </a:p>
        </p:txBody>
      </p:sp>
      <p:pic>
        <p:nvPicPr>
          <p:cNvPr id="3" name="IMG_0278_CTv7di.mp4">
            <a:hlinkClick r:id="" action="ppaction://media"/>
            <a:extLst>
              <a:ext uri="{FF2B5EF4-FFF2-40B4-BE49-F238E27FC236}">
                <a16:creationId xmlns:a16="http://schemas.microsoft.com/office/drawing/2014/main" id="{714EA3EE-FA87-CF98-DE99-D95E7B7143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262" t="28522" r="39632" b="31176"/>
          <a:stretch/>
        </p:blipFill>
        <p:spPr>
          <a:xfrm rot="10800000">
            <a:off x="2763368" y="1625537"/>
            <a:ext cx="3617263" cy="517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596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モータ制御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【1/2】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1ED326F-7D19-92AA-8845-92C174185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F20DF19-79B4-0066-D313-EF2AFB04FD98}"/>
              </a:ext>
            </a:extLst>
          </p:cNvPr>
          <p:cNvSpPr txBox="1"/>
          <p:nvPr/>
        </p:nvSpPr>
        <p:spPr>
          <a:xfrm>
            <a:off x="369323" y="78679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モータ動作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1BE2C0F8-7822-01E4-1FA1-64CBCA23BC8B}"/>
              </a:ext>
            </a:extLst>
          </p:cNvPr>
          <p:cNvGraphicFramePr>
            <a:graphicFrameLocks noGrp="1"/>
          </p:cNvGraphicFramePr>
          <p:nvPr/>
        </p:nvGraphicFramePr>
        <p:xfrm>
          <a:off x="235880" y="1156127"/>
          <a:ext cx="8672238" cy="3293471"/>
        </p:xfrm>
        <a:graphic>
          <a:graphicData uri="http://schemas.openxmlformats.org/drawingml/2006/table">
            <a:tbl>
              <a:tblPr firstRow="1" bandRow="1"/>
              <a:tblGrid>
                <a:gridCol w="4081336">
                  <a:extLst>
                    <a:ext uri="{9D8B030D-6E8A-4147-A177-3AD203B41FA5}">
                      <a16:colId xmlns:a16="http://schemas.microsoft.com/office/drawing/2014/main" val="2708245696"/>
                    </a:ext>
                  </a:extLst>
                </a:gridCol>
                <a:gridCol w="2295451">
                  <a:extLst>
                    <a:ext uri="{9D8B030D-6E8A-4147-A177-3AD203B41FA5}">
                      <a16:colId xmlns:a16="http://schemas.microsoft.com/office/drawing/2014/main" val="3124349214"/>
                    </a:ext>
                  </a:extLst>
                </a:gridCol>
                <a:gridCol w="2295451">
                  <a:extLst>
                    <a:ext uri="{9D8B030D-6E8A-4147-A177-3AD203B41FA5}">
                      <a16:colId xmlns:a16="http://schemas.microsoft.com/office/drawing/2014/main" val="1944898604"/>
                    </a:ext>
                  </a:extLst>
                </a:gridCol>
              </a:tblGrid>
              <a:tr h="600524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b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Emotion</a:t>
                      </a:r>
                      <a:endParaRPr lang="ja-JP" sz="1050" b="1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 kern="1200">
                          <a:solidFill>
                            <a:srgbClr val="0096FF"/>
                          </a:solidFill>
                          <a:effectLst/>
                          <a:latin typeface="+mj-ea"/>
                          <a:ea typeface="+mn-ea"/>
                          <a:cs typeface="Times New Roman" panose="02020603050405020304" pitchFamily="18" charset="0"/>
                        </a:rPr>
                        <a:t>左右</a:t>
                      </a:r>
                      <a:endParaRPr kumimoji="1" lang="en-US" altLang="ja-JP" sz="1800" b="1" kern="1200" dirty="0">
                        <a:solidFill>
                          <a:srgbClr val="0096FF"/>
                        </a:solidFill>
                        <a:effectLst/>
                        <a:latin typeface="+mj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kumimoji="1" lang="en-US" sz="1800" b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( Horizontal )</a:t>
                      </a:r>
                      <a:endParaRPr lang="ja-JP" sz="1050" b="1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 kern="1200">
                          <a:solidFill>
                            <a:srgbClr val="FF7E79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上下</a:t>
                      </a:r>
                      <a:endParaRPr kumimoji="1" lang="en-US" altLang="ja-JP" sz="1800" b="1" kern="1200" dirty="0">
                        <a:solidFill>
                          <a:srgbClr val="FF7E7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kumimoji="1" lang="en-US" sz="1800" b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( Vertical )</a:t>
                      </a:r>
                      <a:endParaRPr lang="ja-JP" sz="1050" b="1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7006652"/>
                  </a:ext>
                </a:extLst>
              </a:tr>
              <a:tr h="524743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HAPPY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○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上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1477953"/>
                  </a:ext>
                </a:extLst>
              </a:tr>
              <a:tr h="554419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CONFUSED &amp; ANGRY &amp; DISGUSTED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000" kern="100" dirty="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×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下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748885"/>
                  </a:ext>
                </a:extLst>
              </a:tr>
              <a:tr h="524743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SURPRISED &amp; FEAR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000" kern="100" dirty="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×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上</a:t>
                      </a:r>
                      <a:endParaRPr lang="en-US" altLang="ja-JP" sz="2000" kern="100" dirty="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8134352"/>
                  </a:ext>
                </a:extLst>
              </a:tr>
              <a:tr h="524743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SAD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○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下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5295536"/>
                  </a:ext>
                </a:extLst>
              </a:tr>
              <a:tr h="524743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CALM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000" kern="100" dirty="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×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下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7676526"/>
                  </a:ext>
                </a:extLst>
              </a:tr>
            </a:tbl>
          </a:graphicData>
        </a:graphic>
      </p:graphicFrame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5F611991-B291-B7D1-DAE9-C82D7BD8FD8E}"/>
              </a:ext>
            </a:extLst>
          </p:cNvPr>
          <p:cNvGrpSpPr/>
          <p:nvPr/>
        </p:nvGrpSpPr>
        <p:grpSpPr>
          <a:xfrm>
            <a:off x="2594928" y="4449598"/>
            <a:ext cx="3954145" cy="2342238"/>
            <a:chOff x="2516361" y="4449598"/>
            <a:chExt cx="3954145" cy="2342238"/>
          </a:xfrm>
        </p:grpSpPr>
        <p:pic>
          <p:nvPicPr>
            <p:cNvPr id="31" name="図 30" descr="持つ, 小さい, 座る, カメラ が含まれている画像&#10;&#10;自動的に生成された説明">
              <a:extLst>
                <a:ext uri="{FF2B5EF4-FFF2-40B4-BE49-F238E27FC236}">
                  <a16:creationId xmlns:a16="http://schemas.microsoft.com/office/drawing/2014/main" id="{586E7B79-71E7-F248-963D-61985EDA5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069" b="100000" l="2353" r="89559">
                          <a14:foregroundMark x1="27794" y1="10740" x2="41029" y2="9308"/>
                          <a14:foregroundMark x1="41029" y1="9308" x2="52794" y2="23866"/>
                          <a14:foregroundMark x1="52794" y1="23866" x2="36324" y2="36516"/>
                          <a14:foregroundMark x1="36324" y1="36516" x2="21471" y2="32697"/>
                          <a14:foregroundMark x1="21471" y1="32697" x2="27206" y2="11456"/>
                          <a14:foregroundMark x1="27206" y1="11456" x2="27353" y2="11456"/>
                          <a14:foregroundMark x1="5147" y1="18377" x2="18529" y2="20764"/>
                          <a14:foregroundMark x1="18529" y1="20764" x2="17206" y2="87112"/>
                          <a14:foregroundMark x1="17059" y1="87112" x2="14118" y2="99761"/>
                          <a14:foregroundMark x1="3824" y1="81146" x2="10294" y2="99761"/>
                          <a14:foregroundMark x1="3824" y1="81146" x2="2500" y2="37947"/>
                          <a14:foregroundMark x1="2500" y1="37947" x2="5441" y2="19809"/>
                          <a14:foregroundMark x1="88824" y1="32936" x2="88824" y2="76134"/>
                          <a14:foregroundMark x1="88824" y1="76134" x2="78088" y2="87351"/>
                          <a14:foregroundMark x1="78088" y1="87351" x2="63529" y2="90931"/>
                          <a14:foregroundMark x1="63529" y1="90931" x2="52647" y2="76134"/>
                          <a14:foregroundMark x1="52647" y1="76134" x2="67794" y2="46062"/>
                          <a14:foregroundMark x1="67794" y1="46062" x2="80147" y2="36516"/>
                          <a14:foregroundMark x1="80147" y1="36516" x2="80294" y2="36516"/>
                          <a14:foregroundMark x1="71618" y1="57995" x2="72059" y2="7136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673494" y="4449598"/>
              <a:ext cx="3797012" cy="2342238"/>
            </a:xfrm>
            <a:prstGeom prst="rect">
              <a:avLst/>
            </a:prstGeom>
          </p:spPr>
        </p:pic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124E2E79-EF2F-F0C7-667A-2C5DDDA24CCE}"/>
                </a:ext>
              </a:extLst>
            </p:cNvPr>
            <p:cNvSpPr txBox="1"/>
            <p:nvPr/>
          </p:nvSpPr>
          <p:spPr>
            <a:xfrm>
              <a:off x="2516361" y="4699385"/>
              <a:ext cx="1230554" cy="400110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rgbClr val="FF7E7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2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37E40B3D-E86D-5FF5-79E5-B763F5000490}"/>
                </a:ext>
              </a:extLst>
            </p:cNvPr>
            <p:cNvSpPr/>
            <p:nvPr/>
          </p:nvSpPr>
          <p:spPr>
            <a:xfrm>
              <a:off x="3746914" y="4699387"/>
              <a:ext cx="958379" cy="1527319"/>
            </a:xfrm>
            <a:prstGeom prst="rect">
              <a:avLst/>
            </a:prstGeom>
            <a:noFill/>
            <a:ln w="38100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BD138ED9-D2ED-D4CD-321A-ABD78E609458}"/>
                </a:ext>
              </a:extLst>
            </p:cNvPr>
            <p:cNvSpPr txBox="1"/>
            <p:nvPr/>
          </p:nvSpPr>
          <p:spPr>
            <a:xfrm>
              <a:off x="5052354" y="4890819"/>
              <a:ext cx="1251615" cy="400110"/>
            </a:xfrm>
            <a:prstGeom prst="rect">
              <a:avLst/>
            </a:prstGeom>
            <a:solidFill>
              <a:srgbClr val="0096FF"/>
            </a:solidFill>
            <a:ln w="38100">
              <a:solidFill>
                <a:srgbClr val="0096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1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A5F54B51-7BC1-F8F1-A3CD-E3224041AB66}"/>
                </a:ext>
              </a:extLst>
            </p:cNvPr>
            <p:cNvSpPr/>
            <p:nvPr/>
          </p:nvSpPr>
          <p:spPr>
            <a:xfrm>
              <a:off x="4760165" y="5293126"/>
              <a:ext cx="1543803" cy="1374801"/>
            </a:xfrm>
            <a:prstGeom prst="rect">
              <a:avLst/>
            </a:prstGeom>
            <a:noFill/>
            <a:ln w="38100">
              <a:solidFill>
                <a:srgbClr val="009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1845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モータ制御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【2/2】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1ED326F-7D19-92AA-8845-92C174185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F20DF19-79B4-0066-D313-EF2AFB04FD98}"/>
              </a:ext>
            </a:extLst>
          </p:cNvPr>
          <p:cNvSpPr txBox="1"/>
          <p:nvPr/>
        </p:nvSpPr>
        <p:spPr>
          <a:xfrm>
            <a:off x="369323" y="78679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モータ動作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1BE2C0F8-7822-01E4-1FA1-64CBCA23BC8B}"/>
              </a:ext>
            </a:extLst>
          </p:cNvPr>
          <p:cNvGraphicFramePr>
            <a:graphicFrameLocks noGrp="1"/>
          </p:cNvGraphicFramePr>
          <p:nvPr/>
        </p:nvGraphicFramePr>
        <p:xfrm>
          <a:off x="331905" y="1156127"/>
          <a:ext cx="8480191" cy="3253915"/>
        </p:xfrm>
        <a:graphic>
          <a:graphicData uri="http://schemas.openxmlformats.org/drawingml/2006/table">
            <a:tbl>
              <a:tblPr firstRow="1" bandRow="1"/>
              <a:tblGrid>
                <a:gridCol w="5102602">
                  <a:extLst>
                    <a:ext uri="{9D8B030D-6E8A-4147-A177-3AD203B41FA5}">
                      <a16:colId xmlns:a16="http://schemas.microsoft.com/office/drawing/2014/main" val="2708245696"/>
                    </a:ext>
                  </a:extLst>
                </a:gridCol>
                <a:gridCol w="3377589">
                  <a:extLst>
                    <a:ext uri="{9D8B030D-6E8A-4147-A177-3AD203B41FA5}">
                      <a16:colId xmlns:a16="http://schemas.microsoft.com/office/drawing/2014/main" val="3124349214"/>
                    </a:ext>
                  </a:extLst>
                </a:gridCol>
              </a:tblGrid>
              <a:tr h="600524">
                <a:tc>
                  <a:txBody>
                    <a:bodyPr/>
                    <a:lstStyle/>
                    <a:p>
                      <a:pPr algn="ctr"/>
                      <a:r>
                        <a:rPr kumimoji="1" lang="en-US" sz="2000" b="1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Emotion</a:t>
                      </a:r>
                      <a:endParaRPr lang="ja-JP" sz="1100" b="1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b="1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表現動作</a:t>
                      </a:r>
                      <a:endParaRPr lang="ja-JP" sz="1100" b="1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7006652"/>
                  </a:ext>
                </a:extLst>
              </a:tr>
              <a:tr h="524743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HAPPY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喜び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1477953"/>
                  </a:ext>
                </a:extLst>
              </a:tr>
              <a:tr h="554419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CONFUSED &amp; ANGRY &amp; DISGUSTED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反省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748885"/>
                  </a:ext>
                </a:extLst>
              </a:tr>
              <a:tr h="524743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SURPRISED &amp; FEAR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警戒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8134352"/>
                  </a:ext>
                </a:extLst>
              </a:tr>
              <a:tr h="524743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SAD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慰め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5295536"/>
                  </a:ext>
                </a:extLst>
              </a:tr>
              <a:tr h="524743">
                <a:tc>
                  <a:txBody>
                    <a:bodyPr/>
                    <a:lstStyle/>
                    <a:p>
                      <a:pPr algn="ctr"/>
                      <a:r>
                        <a:rPr kumimoji="1" lang="en-US" sz="18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ＭＳ Ｐゴシック" panose="020B0600070205080204" pitchFamily="34" charset="-128"/>
                          <a:cs typeface="Times New Roman" panose="02020603050405020304" pitchFamily="18" charset="0"/>
                        </a:rPr>
                        <a:t>CALM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000" kern="100"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落ち着き</a:t>
                      </a:r>
                      <a:endParaRPr lang="ja-JP" sz="2000" kern="100"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7676526"/>
                  </a:ext>
                </a:extLst>
              </a:tr>
            </a:tbl>
          </a:graphicData>
        </a:graphic>
      </p:graphicFrame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5F611991-B291-B7D1-DAE9-C82D7BD8FD8E}"/>
              </a:ext>
            </a:extLst>
          </p:cNvPr>
          <p:cNvGrpSpPr/>
          <p:nvPr/>
        </p:nvGrpSpPr>
        <p:grpSpPr>
          <a:xfrm>
            <a:off x="2594928" y="4449598"/>
            <a:ext cx="3954145" cy="2342238"/>
            <a:chOff x="2516361" y="4449598"/>
            <a:chExt cx="3954145" cy="2342238"/>
          </a:xfrm>
        </p:grpSpPr>
        <p:pic>
          <p:nvPicPr>
            <p:cNvPr id="31" name="図 30" descr="持つ, 小さい, 座る, カメラ が含まれている画像&#10;&#10;自動的に生成された説明">
              <a:extLst>
                <a:ext uri="{FF2B5EF4-FFF2-40B4-BE49-F238E27FC236}">
                  <a16:creationId xmlns:a16="http://schemas.microsoft.com/office/drawing/2014/main" id="{586E7B79-71E7-F248-963D-61985EDA5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069" b="100000" l="2353" r="89559">
                          <a14:foregroundMark x1="27794" y1="10740" x2="41029" y2="9308"/>
                          <a14:foregroundMark x1="41029" y1="9308" x2="52794" y2="23866"/>
                          <a14:foregroundMark x1="52794" y1="23866" x2="36324" y2="36516"/>
                          <a14:foregroundMark x1="36324" y1="36516" x2="21471" y2="32697"/>
                          <a14:foregroundMark x1="21471" y1="32697" x2="27206" y2="11456"/>
                          <a14:foregroundMark x1="27206" y1="11456" x2="27353" y2="11456"/>
                          <a14:foregroundMark x1="5147" y1="18377" x2="18529" y2="20764"/>
                          <a14:foregroundMark x1="18529" y1="20764" x2="17206" y2="87112"/>
                          <a14:foregroundMark x1="17059" y1="87112" x2="14118" y2="99761"/>
                          <a14:foregroundMark x1="3824" y1="81146" x2="10294" y2="99761"/>
                          <a14:foregroundMark x1="3824" y1="81146" x2="2500" y2="37947"/>
                          <a14:foregroundMark x1="2500" y1="37947" x2="5441" y2="19809"/>
                          <a14:foregroundMark x1="88824" y1="32936" x2="88824" y2="76134"/>
                          <a14:foregroundMark x1="88824" y1="76134" x2="78088" y2="87351"/>
                          <a14:foregroundMark x1="78088" y1="87351" x2="63529" y2="90931"/>
                          <a14:foregroundMark x1="63529" y1="90931" x2="52647" y2="76134"/>
                          <a14:foregroundMark x1="52647" y1="76134" x2="67794" y2="46062"/>
                          <a14:foregroundMark x1="67794" y1="46062" x2="80147" y2="36516"/>
                          <a14:foregroundMark x1="80147" y1="36516" x2="80294" y2="36516"/>
                          <a14:foregroundMark x1="71618" y1="57995" x2="72059" y2="7136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673494" y="4449598"/>
              <a:ext cx="3797012" cy="2342238"/>
            </a:xfrm>
            <a:prstGeom prst="rect">
              <a:avLst/>
            </a:prstGeom>
          </p:spPr>
        </p:pic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124E2E79-EF2F-F0C7-667A-2C5DDDA24CCE}"/>
                </a:ext>
              </a:extLst>
            </p:cNvPr>
            <p:cNvSpPr txBox="1"/>
            <p:nvPr/>
          </p:nvSpPr>
          <p:spPr>
            <a:xfrm>
              <a:off x="2516361" y="4699385"/>
              <a:ext cx="1230554" cy="400110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rgbClr val="FF7E7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2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37E40B3D-E86D-5FF5-79E5-B763F5000490}"/>
                </a:ext>
              </a:extLst>
            </p:cNvPr>
            <p:cNvSpPr/>
            <p:nvPr/>
          </p:nvSpPr>
          <p:spPr>
            <a:xfrm>
              <a:off x="3746914" y="4699387"/>
              <a:ext cx="958379" cy="1527319"/>
            </a:xfrm>
            <a:prstGeom prst="rect">
              <a:avLst/>
            </a:prstGeom>
            <a:noFill/>
            <a:ln w="38100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BD138ED9-D2ED-D4CD-321A-ABD78E609458}"/>
                </a:ext>
              </a:extLst>
            </p:cNvPr>
            <p:cNvSpPr txBox="1"/>
            <p:nvPr/>
          </p:nvSpPr>
          <p:spPr>
            <a:xfrm>
              <a:off x="5052354" y="4890819"/>
              <a:ext cx="1251615" cy="400110"/>
            </a:xfrm>
            <a:prstGeom prst="rect">
              <a:avLst/>
            </a:prstGeom>
            <a:solidFill>
              <a:srgbClr val="0096FF"/>
            </a:solidFill>
            <a:ln w="38100">
              <a:solidFill>
                <a:srgbClr val="0096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1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A5F54B51-7BC1-F8F1-A3CD-E3224041AB66}"/>
                </a:ext>
              </a:extLst>
            </p:cNvPr>
            <p:cNvSpPr/>
            <p:nvPr/>
          </p:nvSpPr>
          <p:spPr>
            <a:xfrm>
              <a:off x="4760165" y="5293126"/>
              <a:ext cx="1543803" cy="1374801"/>
            </a:xfrm>
            <a:prstGeom prst="rect">
              <a:avLst/>
            </a:prstGeom>
            <a:noFill/>
            <a:ln w="38100">
              <a:solidFill>
                <a:srgbClr val="009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72751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E95671FBDC207540AA518E44F02864AD" ma:contentTypeVersion="15" ma:contentTypeDescription="新しいドキュメントを作成します。" ma:contentTypeScope="" ma:versionID="b686943d6ab3ceab4da7a14ab55a3338">
  <xsd:schema xmlns:xsd="http://www.w3.org/2001/XMLSchema" xmlns:xs="http://www.w3.org/2001/XMLSchema" xmlns:p="http://schemas.microsoft.com/office/2006/metadata/properties" xmlns:ns2="482cad80-28fd-496f-9a77-39982f8bb829" xmlns:ns3="1ba7baeb-5dda-4041-88d7-45bb3a6ddfa3" targetNamespace="http://schemas.microsoft.com/office/2006/metadata/properties" ma:root="true" ma:fieldsID="5523a8865170512a3d01865ea4acedef" ns2:_="" ns3:_="">
    <xsd:import namespace="482cad80-28fd-496f-9a77-39982f8bb829"/>
    <xsd:import namespace="1ba7baeb-5dda-4041-88d7-45bb3a6ddf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2cad80-28fd-496f-9a77-39982f8bb8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画像タグ" ma:readOnly="false" ma:fieldId="{5cf76f15-5ced-4ddc-b409-7134ff3c332f}" ma:taxonomyMulti="true" ma:sspId="60da577d-8c11-42e1-9807-59d1f71190c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a7baeb-5dda-4041-88d7-45bb3a6ddfa3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20660c70-5138-4fff-9ac0-d8846d639bc6}" ma:internalName="TaxCatchAll" ma:showField="CatchAllData" ma:web="1ba7baeb-5dda-4041-88d7-45bb3a6ddfa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41471B-A2C1-431F-9EC6-47A3B10DDC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2B9E69-B7B3-4A43-8EE7-48D5A056B8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2cad80-28fd-496f-9a77-39982f8bb829"/>
    <ds:schemaRef ds:uri="1ba7baeb-5dda-4041-88d7-45bb3a6ddf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{DC8F35D1-E404-D442-AF2A-52B4D421E384}tf16401378</Template>
  <TotalTime>49560</TotalTime>
  <Words>493</Words>
  <Application>Microsoft Office PowerPoint</Application>
  <PresentationFormat>画面に合わせる (4:3)</PresentationFormat>
  <Paragraphs>158</Paragraphs>
  <Slides>12</Slides>
  <Notes>10</Notes>
  <HiddenSlides>0</HiddenSlides>
  <MMClips>4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22" baseType="lpstr">
      <vt:lpstr>MS Gothic</vt:lpstr>
      <vt:lpstr>robotomedium</vt:lpstr>
      <vt:lpstr>システムフォント（レギュラー）</vt:lpstr>
      <vt:lpstr>游ゴシック</vt:lpstr>
      <vt:lpstr>游明朝</vt:lpstr>
      <vt:lpstr>Arial</vt:lpstr>
      <vt:lpstr>Garamond</vt:lpstr>
      <vt:lpstr>Times New Roman</vt:lpstr>
      <vt:lpstr>Verdana</vt:lpstr>
      <vt:lpstr>Office テーマ</vt:lpstr>
      <vt:lpstr>福田 &amp; Yeoh ゼミ 進捗報告(11/11)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ご清聴ありがとうございました．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福田研ゼミ進捗報告(11/12)</dc:title>
  <dc:creator>19238901 明石　華実</dc:creator>
  <cp:lastModifiedBy>Akashi Haru</cp:lastModifiedBy>
  <cp:revision>145</cp:revision>
  <dcterms:created xsi:type="dcterms:W3CDTF">2021-11-05T11:24:13Z</dcterms:created>
  <dcterms:modified xsi:type="dcterms:W3CDTF">2023-05-05T07:12:09Z</dcterms:modified>
</cp:coreProperties>
</file>

<file path=docProps/thumbnail.jpeg>
</file>